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6" d="100"/>
          <a:sy n="76" d="100"/>
        </p:scale>
        <p:origin x="-1878" y="-82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307658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42668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189A8C-8A84-4065-B659-658CCB9E41CB}"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47025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2605725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189A8C-8A84-4065-B659-658CCB9E41CB}"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895165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3012457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2615129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314076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133023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73C16B6-3FAE-4F2F-9957-DCE356822634}" type="datetimeFigureOut">
              <a:rPr lang="tr-TR" smtClean="0"/>
              <a:pPr/>
              <a:t>9.11.2021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368137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141500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3C16B6-3FAE-4F2F-9957-DCE356822634}" type="datetimeFigureOut">
              <a:rPr lang="tr-TR" smtClean="0"/>
              <a:pPr/>
              <a:t>9.11.2021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1843715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73C16B6-3FAE-4F2F-9957-DCE356822634}" type="datetimeFigureOut">
              <a:rPr lang="tr-TR" smtClean="0"/>
              <a:pPr/>
              <a:t>9.11.2021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195462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C16B6-3FAE-4F2F-9957-DCE356822634}" type="datetimeFigureOut">
              <a:rPr lang="tr-TR" smtClean="0"/>
              <a:pPr/>
              <a:t>9.11.2021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230739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385761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3C16B6-3FAE-4F2F-9957-DCE356822634}" type="datetimeFigureOut">
              <a:rPr lang="tr-TR" smtClean="0"/>
              <a:pPr/>
              <a:t>9.11.2021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6146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73C16B6-3FAE-4F2F-9957-DCE356822634}" type="datetimeFigureOut">
              <a:rPr lang="tr-TR" smtClean="0"/>
              <a:pPr/>
              <a:t>9.11.2021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B189A8C-8A84-4065-B659-658CCB9E41CB}" type="slidenum">
              <a:rPr lang="tr-TR" smtClean="0"/>
              <a:pPr/>
              <a:t>‹#›</a:t>
            </a:fld>
            <a:endParaRPr lang="tr-TR"/>
          </a:p>
        </p:txBody>
      </p:sp>
    </p:spTree>
    <p:extLst>
      <p:ext uri="{BB962C8B-B14F-4D97-AF65-F5344CB8AC3E}">
        <p14:creationId xmlns:p14="http://schemas.microsoft.com/office/powerpoint/2010/main" xmlns="" val="15025680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939492"/>
          </a:xfrm>
        </p:spPr>
        <p:txBody>
          <a:bodyPr>
            <a:normAutofit fontScale="90000"/>
          </a:bodyPr>
          <a:lstStyle/>
          <a:p>
            <a:r>
              <a:rPr lang="tr-TR" dirty="0" smtClean="0"/>
              <a:t>ÇOCUKLUKTA KİŞİSEL GÜVENLİK VE ÇOCUĞUN SUÇTAN KORUNMASI</a:t>
            </a:r>
            <a:endParaRPr lang="tr-TR" dirty="0"/>
          </a:p>
        </p:txBody>
      </p:sp>
      <p:sp>
        <p:nvSpPr>
          <p:cNvPr id="3" name="Alt Başlık 2"/>
          <p:cNvSpPr>
            <a:spLocks noGrp="1"/>
          </p:cNvSpPr>
          <p:nvPr>
            <p:ph type="subTitle" idx="1"/>
          </p:nvPr>
        </p:nvSpPr>
        <p:spPr>
          <a:xfrm>
            <a:off x="2355273" y="3713019"/>
            <a:ext cx="9149339" cy="2563090"/>
          </a:xfrm>
        </p:spPr>
        <p:txBody>
          <a:bodyPr>
            <a:noAutofit/>
          </a:bodyPr>
          <a:lstStyle/>
          <a:p>
            <a:r>
              <a:rPr lang="tr-TR" sz="3200" dirty="0" smtClean="0"/>
              <a:t>Çocuğu Koruyan Kanunlar</a:t>
            </a:r>
          </a:p>
          <a:p>
            <a:r>
              <a:rPr lang="tr-TR" sz="3200" dirty="0" smtClean="0"/>
              <a:t>Kişisel Güvenlik ve Suçtan Korunma</a:t>
            </a:r>
          </a:p>
          <a:p>
            <a:r>
              <a:rPr lang="tr-TR" sz="3200" dirty="0" smtClean="0"/>
              <a:t>Çocuğun Suça Konu Olmalarının Nedenleri</a:t>
            </a:r>
          </a:p>
          <a:p>
            <a:r>
              <a:rPr lang="tr-TR" sz="3200" dirty="0" smtClean="0"/>
              <a:t>Kişisel Güvenlik Önlemleri</a:t>
            </a:r>
          </a:p>
        </p:txBody>
      </p:sp>
    </p:spTree>
    <p:extLst>
      <p:ext uri="{BB962C8B-B14F-4D97-AF65-F5344CB8AC3E}">
        <p14:creationId xmlns:p14="http://schemas.microsoft.com/office/powerpoint/2010/main" xmlns="" val="43201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6400" y="624110"/>
            <a:ext cx="10113817" cy="1370945"/>
          </a:xfrm>
        </p:spPr>
        <p:txBody>
          <a:bodyPr>
            <a:normAutofit/>
          </a:bodyPr>
          <a:lstStyle/>
          <a:p>
            <a:r>
              <a:rPr lang="tr-TR" dirty="0"/>
              <a:t>OKUL ÇEVRESİNDE DİKKAT EDİLECEK </a:t>
            </a:r>
            <a:r>
              <a:rPr lang="tr-TR" dirty="0" smtClean="0"/>
              <a:t>HUSUSLAR</a:t>
            </a:r>
            <a:endParaRPr lang="tr-TR" dirty="0"/>
          </a:p>
        </p:txBody>
      </p:sp>
      <p:sp>
        <p:nvSpPr>
          <p:cNvPr id="3" name="İçerik Yer Tutucusu 2"/>
          <p:cNvSpPr>
            <a:spLocks noGrp="1"/>
          </p:cNvSpPr>
          <p:nvPr>
            <p:ph idx="1"/>
          </p:nvPr>
        </p:nvSpPr>
        <p:spPr>
          <a:xfrm>
            <a:off x="1676400" y="2133599"/>
            <a:ext cx="9828212" cy="4502727"/>
          </a:xfrm>
        </p:spPr>
        <p:txBody>
          <a:bodyPr>
            <a:normAutofit/>
          </a:bodyPr>
          <a:lstStyle/>
          <a:p>
            <a:r>
              <a:rPr lang="tr-TR" sz="2600" dirty="0" smtClean="0"/>
              <a:t>Okul çevrelerinde veya teneffüs aralarında ulu orta satılan şüphe uyandıran yiyecek ve içecekleri satın almayın,</a:t>
            </a:r>
          </a:p>
          <a:p>
            <a:r>
              <a:rPr lang="tr-TR" sz="2600" dirty="0" smtClean="0"/>
              <a:t>Size teklif edilen sigara, alkol ya da diğer bağımlılık yapan maddeleri kabul etmeyin,</a:t>
            </a:r>
          </a:p>
          <a:p>
            <a:r>
              <a:rPr lang="tr-TR" sz="2600" dirty="0" smtClean="0"/>
              <a:t>Kötü alışkanlıkları olan arkadaş ortamından veya gruplarından uzak durunuz, gibi telkinler öğretilmeli.</a:t>
            </a:r>
          </a:p>
          <a:p>
            <a:r>
              <a:rPr lang="tr-TR" sz="2600" dirty="0" smtClean="0"/>
              <a:t>Çocuk bu ortamlarda gözlenmeli,</a:t>
            </a:r>
          </a:p>
          <a:p>
            <a:r>
              <a:rPr lang="tr-TR" sz="2600" dirty="0" smtClean="0"/>
              <a:t>Gerçek sevgi ve mutluluğun yuvasında olduğu hissettirilmelidir.</a:t>
            </a:r>
            <a:endParaRPr lang="tr-TR" sz="2600" dirty="0"/>
          </a:p>
        </p:txBody>
      </p:sp>
    </p:spTree>
    <p:extLst>
      <p:ext uri="{BB962C8B-B14F-4D97-AF65-F5344CB8AC3E}">
        <p14:creationId xmlns:p14="http://schemas.microsoft.com/office/powerpoint/2010/main" xmlns="" val="1624854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9527" y="624110"/>
            <a:ext cx="9745085" cy="1280890"/>
          </a:xfrm>
        </p:spPr>
        <p:txBody>
          <a:bodyPr>
            <a:normAutofit/>
          </a:bodyPr>
          <a:lstStyle/>
          <a:p>
            <a:r>
              <a:rPr lang="tr-TR" dirty="0" smtClean="0"/>
              <a:t>SOKAKTA</a:t>
            </a:r>
            <a:r>
              <a:rPr lang="tr-TR" dirty="0"/>
              <a:t>, PARKTA, YOLDA DİKKAT EDİLMESİ </a:t>
            </a:r>
            <a:r>
              <a:rPr lang="tr-TR" dirty="0" smtClean="0"/>
              <a:t>GEREKENLER</a:t>
            </a:r>
            <a:endParaRPr lang="tr-TR" dirty="0"/>
          </a:p>
        </p:txBody>
      </p:sp>
      <p:sp>
        <p:nvSpPr>
          <p:cNvPr id="3" name="İçerik Yer Tutucusu 2"/>
          <p:cNvSpPr>
            <a:spLocks noGrp="1"/>
          </p:cNvSpPr>
          <p:nvPr>
            <p:ph idx="1"/>
          </p:nvPr>
        </p:nvSpPr>
        <p:spPr>
          <a:xfrm>
            <a:off x="1759527" y="2133599"/>
            <a:ext cx="9947564" cy="4502727"/>
          </a:xfrm>
        </p:spPr>
        <p:txBody>
          <a:bodyPr>
            <a:normAutofit/>
          </a:bodyPr>
          <a:lstStyle/>
          <a:p>
            <a:pPr marL="0" indent="0">
              <a:buNone/>
            </a:pPr>
            <a:r>
              <a:rPr lang="tr-TR" sz="2400" dirty="0" smtClean="0"/>
              <a:t>Çocuklara;</a:t>
            </a:r>
          </a:p>
          <a:p>
            <a:r>
              <a:rPr lang="tr-TR" sz="2400" dirty="0" smtClean="0"/>
              <a:t>Tanımadığınız şahıslardan herhangi bir paket, para hediye, şeker, sakız, oyuncak, yiyecek veya içecek kabul etmeyin, sizlere yakınlık göstermesine asla izin vermeyin,</a:t>
            </a:r>
          </a:p>
          <a:p>
            <a:r>
              <a:rPr lang="tr-TR" sz="2400" dirty="0" smtClean="0"/>
              <a:t>Bir yere giderken ailenize haber verin,</a:t>
            </a:r>
          </a:p>
          <a:p>
            <a:r>
              <a:rPr lang="tr-TR" sz="2400" dirty="0" smtClean="0"/>
              <a:t>Hoşlanmadığınız bir durumda «HAYIR» demelisiniz,</a:t>
            </a:r>
          </a:p>
          <a:p>
            <a:r>
              <a:rPr lang="tr-TR" sz="2400" dirty="0" smtClean="0"/>
              <a:t>Birinin size dokunması sizi rahatsız ediyorsa «BANA DOKUNMA» demelisiniz, bilgileri verilmelidir.</a:t>
            </a:r>
          </a:p>
          <a:p>
            <a:r>
              <a:rPr lang="tr-TR" sz="2400" dirty="0" smtClean="0"/>
              <a:t>Bağımlılık maddeleri isim vermeden anlatılmalı, ihmal ve istismar konuları gelişim dönemine uygun olarak çalışılmalıdır.</a:t>
            </a:r>
            <a:endParaRPr lang="tr-TR" sz="2400" dirty="0"/>
          </a:p>
        </p:txBody>
      </p:sp>
    </p:spTree>
    <p:extLst>
      <p:ext uri="{BB962C8B-B14F-4D97-AF65-F5344CB8AC3E}">
        <p14:creationId xmlns:p14="http://schemas.microsoft.com/office/powerpoint/2010/main" xmlns="" val="380058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7965" y="624110"/>
            <a:ext cx="10030690" cy="1280890"/>
          </a:xfrm>
        </p:spPr>
        <p:txBody>
          <a:bodyPr>
            <a:normAutofit/>
          </a:bodyPr>
          <a:lstStyle/>
          <a:p>
            <a:r>
              <a:rPr lang="tr-TR" dirty="0"/>
              <a:t>SERVİS ARAÇLARINDA UYULMASI GEREKEN </a:t>
            </a:r>
            <a:r>
              <a:rPr lang="tr-TR" dirty="0" smtClean="0"/>
              <a:t>KURALLAR</a:t>
            </a:r>
            <a:endParaRPr lang="tr-TR" dirty="0"/>
          </a:p>
        </p:txBody>
      </p:sp>
      <p:sp>
        <p:nvSpPr>
          <p:cNvPr id="3" name="İçerik Yer Tutucusu 2"/>
          <p:cNvSpPr>
            <a:spLocks noGrp="1"/>
          </p:cNvSpPr>
          <p:nvPr>
            <p:ph idx="1"/>
          </p:nvPr>
        </p:nvSpPr>
        <p:spPr>
          <a:xfrm>
            <a:off x="1593273" y="2022764"/>
            <a:ext cx="10155382" cy="4572000"/>
          </a:xfrm>
        </p:spPr>
        <p:txBody>
          <a:bodyPr>
            <a:noAutofit/>
          </a:bodyPr>
          <a:lstStyle/>
          <a:p>
            <a:r>
              <a:rPr lang="tr-TR" sz="2200" dirty="0" smtClean="0"/>
              <a:t>Okul servislerinde emniyet kemerini takalım</a:t>
            </a:r>
          </a:p>
          <a:p>
            <a:r>
              <a:rPr lang="tr-TR" sz="2200" dirty="0" smtClean="0"/>
              <a:t>Duran araçların arkasından ve önünden geçmeyelim</a:t>
            </a:r>
          </a:p>
          <a:p>
            <a:r>
              <a:rPr lang="tr-TR" sz="2200" dirty="0" smtClean="0"/>
              <a:t>Servis aracından sarkmayın, kolunuzu çıkarmayın</a:t>
            </a:r>
          </a:p>
          <a:p>
            <a:r>
              <a:rPr lang="tr-TR" sz="2200" dirty="0" smtClean="0"/>
              <a:t>Okul servislerinde arkadaşlarımızı tehlikeye düşüren şakalar yapmayalım</a:t>
            </a:r>
          </a:p>
          <a:p>
            <a:r>
              <a:rPr lang="tr-TR" sz="2200" dirty="0" smtClean="0"/>
              <a:t>Servis aracı durmadan araçtan inmeyelim ve binmeyelim</a:t>
            </a:r>
          </a:p>
          <a:p>
            <a:r>
              <a:rPr lang="tr-TR" sz="2200" dirty="0" smtClean="0"/>
              <a:t>Okul servisinin duracağı yerden en az 5 adım uzakta olalım</a:t>
            </a:r>
          </a:p>
          <a:p>
            <a:r>
              <a:rPr lang="tr-TR" sz="2200" dirty="0" smtClean="0"/>
              <a:t>Araçtan inerken çantanız ya da elbisenizi aracın kapısına sıkıştırmayın</a:t>
            </a:r>
          </a:p>
          <a:p>
            <a:r>
              <a:rPr lang="tr-TR" sz="2200" dirty="0" smtClean="0"/>
              <a:t>Acil durumlarda hostesin ve sürücünün talimatlarına aynen uyunuz</a:t>
            </a:r>
          </a:p>
          <a:p>
            <a:r>
              <a:rPr lang="tr-TR" sz="2200" dirty="0" smtClean="0"/>
              <a:t>Araç durmuş olsa bile hostesten izin almadan inmeyin</a:t>
            </a:r>
          </a:p>
          <a:p>
            <a:r>
              <a:rPr lang="tr-TR" sz="2200" dirty="0" smtClean="0"/>
              <a:t>Araca binmek için koşmayınız</a:t>
            </a:r>
            <a:endParaRPr lang="tr-TR" sz="2200" dirty="0"/>
          </a:p>
        </p:txBody>
      </p:sp>
    </p:spTree>
    <p:extLst>
      <p:ext uri="{BB962C8B-B14F-4D97-AF65-F5344CB8AC3E}">
        <p14:creationId xmlns:p14="http://schemas.microsoft.com/office/powerpoint/2010/main" xmlns="" val="3920250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5673" y="624110"/>
            <a:ext cx="9758939" cy="1024581"/>
          </a:xfrm>
        </p:spPr>
        <p:txBody>
          <a:bodyPr/>
          <a:lstStyle/>
          <a:p>
            <a:r>
              <a:rPr lang="tr-TR" dirty="0" smtClean="0"/>
              <a:t>Çocukta Güvenli </a:t>
            </a:r>
            <a:r>
              <a:rPr lang="tr-TR" dirty="0"/>
              <a:t>İ</a:t>
            </a:r>
            <a:r>
              <a:rPr lang="tr-TR" dirty="0" smtClean="0"/>
              <a:t>nternet Kullanımı İlkeleri</a:t>
            </a:r>
            <a:endParaRPr lang="tr-TR" dirty="0"/>
          </a:p>
        </p:txBody>
      </p:sp>
      <p:sp>
        <p:nvSpPr>
          <p:cNvPr id="3" name="İçerik Yer Tutucusu 2"/>
          <p:cNvSpPr>
            <a:spLocks noGrp="1"/>
          </p:cNvSpPr>
          <p:nvPr>
            <p:ph idx="1"/>
          </p:nvPr>
        </p:nvSpPr>
        <p:spPr>
          <a:xfrm>
            <a:off x="1648691" y="1496291"/>
            <a:ext cx="9855921" cy="5098473"/>
          </a:xfrm>
        </p:spPr>
        <p:txBody>
          <a:bodyPr>
            <a:noAutofit/>
          </a:bodyPr>
          <a:lstStyle/>
          <a:p>
            <a:r>
              <a:rPr lang="tr-TR" sz="2200" dirty="0" smtClean="0"/>
              <a:t>T.C. kimlik numaranı, ev adresini, telefon numaranı, okulunun adını, anne ve babanın iş adresleri ve iş yeri telefon numaralarını yabancılarla paylaşma.</a:t>
            </a:r>
          </a:p>
          <a:p>
            <a:r>
              <a:rPr lang="tr-TR" sz="2200" dirty="0" smtClean="0"/>
              <a:t>İnternet üzerinden kendi resimlerini, ailenin resimlerini, video görüntülerini yabancılara gönderme.</a:t>
            </a:r>
          </a:p>
          <a:p>
            <a:r>
              <a:rPr lang="tr-TR" sz="2200" dirty="0" smtClean="0"/>
              <a:t>Yabancılarla web kamera kullanarak konuşma. Evini ve odanı yabancılarla paylaşma.</a:t>
            </a:r>
          </a:p>
          <a:p>
            <a:r>
              <a:rPr lang="tr-TR" sz="2200" dirty="0" smtClean="0"/>
              <a:t>Tanımadığın kişilerin </a:t>
            </a:r>
            <a:r>
              <a:rPr lang="tr-TR" sz="2200" dirty="0" err="1" smtClean="0"/>
              <a:t>internet'ten</a:t>
            </a:r>
            <a:r>
              <a:rPr lang="tr-TR" sz="2200" dirty="0" smtClean="0"/>
              <a:t> yaptığı arkadaşlık tekliflerini reddet!</a:t>
            </a:r>
          </a:p>
          <a:p>
            <a:r>
              <a:rPr lang="tr-TR" sz="2200" dirty="0" smtClean="0"/>
              <a:t>Bir sitede yer alan oyunlara, aktivitelere, yarışmalara katılmadan önce mutlaka ailene veya öğretmenine danış.</a:t>
            </a:r>
          </a:p>
          <a:p>
            <a:r>
              <a:rPr lang="tr-TR" sz="2200" dirty="0" smtClean="0"/>
              <a:t>İnternette tanıştığın yabancılarla ailenin bilgisi olmadan yüz yüze görüşme, buluşma!</a:t>
            </a:r>
            <a:endParaRPr lang="tr-TR" sz="2200" dirty="0"/>
          </a:p>
        </p:txBody>
      </p:sp>
    </p:spTree>
    <p:extLst>
      <p:ext uri="{BB962C8B-B14F-4D97-AF65-F5344CB8AC3E}">
        <p14:creationId xmlns:p14="http://schemas.microsoft.com/office/powerpoint/2010/main" xmlns="" val="3652251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84219" y="624110"/>
            <a:ext cx="9620394" cy="899890"/>
          </a:xfrm>
        </p:spPr>
        <p:txBody>
          <a:bodyPr/>
          <a:lstStyle/>
          <a:p>
            <a:r>
              <a:rPr lang="tr-TR" dirty="0"/>
              <a:t>MOBİL </a:t>
            </a:r>
            <a:r>
              <a:rPr lang="tr-TR" dirty="0" smtClean="0"/>
              <a:t>İLETİŞİM</a:t>
            </a:r>
            <a:endParaRPr lang="tr-TR" dirty="0"/>
          </a:p>
        </p:txBody>
      </p:sp>
      <p:sp>
        <p:nvSpPr>
          <p:cNvPr id="3" name="İçerik Yer Tutucusu 2"/>
          <p:cNvSpPr>
            <a:spLocks noGrp="1"/>
          </p:cNvSpPr>
          <p:nvPr>
            <p:ph idx="1"/>
          </p:nvPr>
        </p:nvSpPr>
        <p:spPr>
          <a:xfrm>
            <a:off x="1482435" y="1662545"/>
            <a:ext cx="10432473" cy="4904510"/>
          </a:xfrm>
        </p:spPr>
        <p:txBody>
          <a:bodyPr>
            <a:noAutofit/>
          </a:bodyPr>
          <a:lstStyle/>
          <a:p>
            <a:r>
              <a:rPr lang="tr-TR" sz="2800" dirty="0" smtClean="0"/>
              <a:t>Sadece güvendiğin ve tanıdığın kişilere cep telefonu numarasını ver. Yabancılarla numaranı paylaşma!</a:t>
            </a:r>
          </a:p>
          <a:p>
            <a:r>
              <a:rPr lang="tr-TR" sz="2800" dirty="0" smtClean="0"/>
              <a:t>Arkadaşlarının telefon numaralarını onların haberi ve izni olmadan başkaları ile paylaşma!</a:t>
            </a:r>
          </a:p>
          <a:p>
            <a:r>
              <a:rPr lang="tr-TR" sz="2800" dirty="0" smtClean="0"/>
              <a:t>Resim, video ve kişisel bilgilerini cep telefonundan başkalarına iletme!</a:t>
            </a:r>
          </a:p>
          <a:p>
            <a:r>
              <a:rPr lang="tr-TR" sz="2800" dirty="0" smtClean="0"/>
              <a:t>Seni üzen, korkutan ve rahatsız eden mesaj veya çağrılar alırsan hemen anne ve babana bu durumu anlat.</a:t>
            </a:r>
          </a:p>
          <a:p>
            <a:r>
              <a:rPr lang="tr-TR" sz="2800" dirty="0" smtClean="0"/>
              <a:t>Telefonla arayarak bizden Kontur isteyenlere ; ayrıca bu yönde gelen kısa mesajlara itibar etmemeliyiz.</a:t>
            </a:r>
            <a:endParaRPr lang="tr-TR" sz="2800" dirty="0"/>
          </a:p>
        </p:txBody>
      </p:sp>
    </p:spTree>
    <p:extLst>
      <p:ext uri="{BB962C8B-B14F-4D97-AF65-F5344CB8AC3E}">
        <p14:creationId xmlns:p14="http://schemas.microsoft.com/office/powerpoint/2010/main" xmlns="" val="1142822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56509" y="624110"/>
            <a:ext cx="9648103" cy="1280890"/>
          </a:xfrm>
        </p:spPr>
        <p:txBody>
          <a:bodyPr>
            <a:normAutofit/>
          </a:bodyPr>
          <a:lstStyle/>
          <a:p>
            <a:r>
              <a:rPr lang="tr-TR" dirty="0"/>
              <a:t>EVDE TEK </a:t>
            </a:r>
            <a:r>
              <a:rPr lang="tr-TR" dirty="0" smtClean="0"/>
              <a:t>BAŞINA KALDIĞINDA ÇOCUĞUN DİKKAT ETMESİ </a:t>
            </a:r>
            <a:r>
              <a:rPr lang="tr-TR" dirty="0"/>
              <a:t>GEREKEN KURALLAR</a:t>
            </a:r>
          </a:p>
        </p:txBody>
      </p:sp>
      <p:sp>
        <p:nvSpPr>
          <p:cNvPr id="3" name="İçerik Yer Tutucusu 2"/>
          <p:cNvSpPr>
            <a:spLocks noGrp="1"/>
          </p:cNvSpPr>
          <p:nvPr>
            <p:ph idx="1"/>
          </p:nvPr>
        </p:nvSpPr>
        <p:spPr>
          <a:xfrm>
            <a:off x="1856509" y="2244436"/>
            <a:ext cx="9648103" cy="4322618"/>
          </a:xfrm>
        </p:spPr>
        <p:txBody>
          <a:bodyPr>
            <a:normAutofit/>
          </a:bodyPr>
          <a:lstStyle/>
          <a:p>
            <a:r>
              <a:rPr lang="tr-TR" sz="3000" dirty="0" smtClean="0"/>
              <a:t>Evdeki aletleri kullanırken güvenlik kurallarına uyalım. Bir şey olmaz demeyelim.</a:t>
            </a:r>
          </a:p>
          <a:p>
            <a:r>
              <a:rPr lang="tr-TR" sz="3000" dirty="0" smtClean="0"/>
              <a:t>Evde tek başınıza iken kapınızı yabancılara açmayın ve komşularınız hakkında bilgi vermeyin.</a:t>
            </a:r>
          </a:p>
          <a:p>
            <a:r>
              <a:rPr lang="tr-TR" sz="3000" dirty="0" smtClean="0"/>
              <a:t>Yanınızda büyükler olmadan internete girmeyin.</a:t>
            </a:r>
          </a:p>
          <a:p>
            <a:r>
              <a:rPr lang="tr-TR" sz="3000" dirty="0" smtClean="0"/>
              <a:t>Telefonda tanımadığınız kişilere kendiniz ve aileniz hakkında bilgi vermeyin.</a:t>
            </a:r>
            <a:endParaRPr lang="tr-TR" sz="3000" dirty="0"/>
          </a:p>
        </p:txBody>
      </p:sp>
    </p:spTree>
    <p:extLst>
      <p:ext uri="{BB962C8B-B14F-4D97-AF65-F5344CB8AC3E}">
        <p14:creationId xmlns:p14="http://schemas.microsoft.com/office/powerpoint/2010/main" xmlns="" val="4157272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25783" y="624110"/>
            <a:ext cx="9578830" cy="927599"/>
          </a:xfrm>
        </p:spPr>
        <p:txBody>
          <a:bodyPr/>
          <a:lstStyle/>
          <a:p>
            <a:r>
              <a:rPr lang="tr-TR" dirty="0" smtClean="0"/>
              <a:t>SIKLIKLA HATIRLATALIM</a:t>
            </a:r>
            <a:endParaRPr lang="tr-TR" dirty="0"/>
          </a:p>
        </p:txBody>
      </p:sp>
      <p:sp>
        <p:nvSpPr>
          <p:cNvPr id="3" name="İçerik Yer Tutucusu 2"/>
          <p:cNvSpPr>
            <a:spLocks noGrp="1"/>
          </p:cNvSpPr>
          <p:nvPr>
            <p:ph idx="1"/>
          </p:nvPr>
        </p:nvSpPr>
        <p:spPr>
          <a:xfrm>
            <a:off x="1925783" y="1717963"/>
            <a:ext cx="9578829" cy="4696691"/>
          </a:xfrm>
        </p:spPr>
        <p:txBody>
          <a:bodyPr/>
          <a:lstStyle/>
          <a:p>
            <a:r>
              <a:rPr lang="tr-TR" sz="2400" dirty="0" smtClean="0"/>
              <a:t>Okulda güvendiği bir Öğretmenine, Psikolojik Danışman ve Rehber Öğretmenine ya da Okul Müdürüne sıkıntılarını anlatabileceği</a:t>
            </a:r>
          </a:p>
          <a:p>
            <a:r>
              <a:rPr lang="tr-TR" sz="2400" dirty="0" smtClean="0"/>
              <a:t>Evde anne-babası ya da güvendiği bir yakınına sıkıntılarını anlatabileceği</a:t>
            </a:r>
          </a:p>
          <a:p>
            <a:r>
              <a:rPr lang="tr-TR" sz="2400" dirty="0" smtClean="0"/>
              <a:t>Sokakta yardıma ihtiyacınız olduğunda resmi üniformalı kişilerden yardım isteyin. (Polis, Jandarma, Zabıta, Özel güvenlik görevlisi vs.)</a:t>
            </a:r>
          </a:p>
          <a:p>
            <a:r>
              <a:rPr lang="tr-TR" sz="2400" dirty="0" smtClean="0"/>
              <a:t>112, 155, ev telefonu, anne-baba telefonu, yakın akraba- komşu telefonunu ezberletin</a:t>
            </a:r>
          </a:p>
          <a:p>
            <a:r>
              <a:rPr lang="tr-TR" sz="2400" dirty="0" smtClean="0"/>
              <a:t>Adres bilgilerini öğretin</a:t>
            </a:r>
          </a:p>
          <a:p>
            <a:endParaRPr lang="tr-TR" dirty="0"/>
          </a:p>
        </p:txBody>
      </p:sp>
    </p:spTree>
    <p:extLst>
      <p:ext uri="{BB962C8B-B14F-4D97-AF65-F5344CB8AC3E}">
        <p14:creationId xmlns:p14="http://schemas.microsoft.com/office/powerpoint/2010/main" xmlns="" val="2813155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67345" y="624110"/>
            <a:ext cx="9537267" cy="913745"/>
          </a:xfrm>
        </p:spPr>
        <p:txBody>
          <a:bodyPr>
            <a:normAutofit/>
          </a:bodyPr>
          <a:lstStyle/>
          <a:p>
            <a:r>
              <a:rPr lang="tr-TR" sz="4400" dirty="0" smtClean="0"/>
              <a:t>Çocuğu Koruyan Kanunlar</a:t>
            </a:r>
            <a:endParaRPr lang="tr-TR" sz="4400" dirty="0"/>
          </a:p>
        </p:txBody>
      </p:sp>
      <p:sp>
        <p:nvSpPr>
          <p:cNvPr id="3" name="İçerik Yer Tutucusu 2"/>
          <p:cNvSpPr>
            <a:spLocks noGrp="1"/>
          </p:cNvSpPr>
          <p:nvPr>
            <p:ph idx="1"/>
          </p:nvPr>
        </p:nvSpPr>
        <p:spPr>
          <a:xfrm>
            <a:off x="1801091" y="1939636"/>
            <a:ext cx="9878291" cy="4710546"/>
          </a:xfrm>
        </p:spPr>
        <p:txBody>
          <a:bodyPr>
            <a:noAutofit/>
          </a:bodyPr>
          <a:lstStyle/>
          <a:p>
            <a:r>
              <a:rPr lang="tr-TR" sz="2800" dirty="0" smtClean="0"/>
              <a:t>Çocuk Adalet Sistemi Uluslararası ve Ulusal Kanunlarla oluşturulmuştur</a:t>
            </a:r>
          </a:p>
          <a:p>
            <a:r>
              <a:rPr lang="tr-TR" sz="2800" dirty="0" smtClean="0"/>
              <a:t>18 yaşına kadar her birey ÇOCUK sayılır.</a:t>
            </a:r>
          </a:p>
          <a:p>
            <a:r>
              <a:rPr lang="tr-TR" sz="2800" dirty="0" smtClean="0"/>
              <a:t>Yaşama ve gelişme hakkı vardır</a:t>
            </a:r>
          </a:p>
          <a:p>
            <a:r>
              <a:rPr lang="tr-TR" sz="2800" dirty="0" smtClean="0"/>
              <a:t>Eşitlik ilkesi uyarınca hareket edilir.</a:t>
            </a:r>
          </a:p>
          <a:p>
            <a:r>
              <a:rPr lang="tr-TR" sz="2800" dirty="0" smtClean="0"/>
              <a:t>Çocuğun yüksek yararı gözetilir.</a:t>
            </a:r>
          </a:p>
          <a:p>
            <a:r>
              <a:rPr lang="tr-TR" sz="2800" dirty="0" smtClean="0"/>
              <a:t>Kararlara katılım hakkı vardır.</a:t>
            </a:r>
          </a:p>
          <a:p>
            <a:r>
              <a:rPr lang="tr-TR" sz="2800" dirty="0" smtClean="0"/>
              <a:t>Cezanın ve hürriyeti bağlayıcı tedbirlerin en son uygulanması öngörülür.</a:t>
            </a:r>
          </a:p>
        </p:txBody>
      </p:sp>
    </p:spTree>
    <p:extLst>
      <p:ext uri="{BB962C8B-B14F-4D97-AF65-F5344CB8AC3E}">
        <p14:creationId xmlns:p14="http://schemas.microsoft.com/office/powerpoint/2010/main" xmlns="" val="60451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53491" y="624110"/>
            <a:ext cx="9551121" cy="1280890"/>
          </a:xfrm>
        </p:spPr>
        <p:txBody>
          <a:bodyPr>
            <a:normAutofit/>
          </a:bodyPr>
          <a:lstStyle/>
          <a:p>
            <a:r>
              <a:rPr lang="tr-TR" sz="3800" dirty="0" smtClean="0"/>
              <a:t>Kişisel Güvenlik İçin Temel Gereksinimler</a:t>
            </a:r>
            <a:endParaRPr lang="tr-TR" sz="3800" dirty="0"/>
          </a:p>
        </p:txBody>
      </p:sp>
      <p:sp>
        <p:nvSpPr>
          <p:cNvPr id="3" name="İçerik Yer Tutucusu 2"/>
          <p:cNvSpPr>
            <a:spLocks noGrp="1"/>
          </p:cNvSpPr>
          <p:nvPr>
            <p:ph idx="1"/>
          </p:nvPr>
        </p:nvSpPr>
        <p:spPr>
          <a:xfrm>
            <a:off x="1953491" y="1537855"/>
            <a:ext cx="9551121" cy="5126181"/>
          </a:xfrm>
        </p:spPr>
        <p:txBody>
          <a:bodyPr>
            <a:noAutofit/>
          </a:bodyPr>
          <a:lstStyle/>
          <a:p>
            <a:r>
              <a:rPr lang="tr-TR" sz="4000" dirty="0" smtClean="0"/>
              <a:t>Kişisel Güvenlik ve İlkyardım</a:t>
            </a:r>
          </a:p>
          <a:p>
            <a:r>
              <a:rPr lang="tr-TR" sz="4000" dirty="0" smtClean="0"/>
              <a:t>Temizlik ve Öz Bakım</a:t>
            </a:r>
          </a:p>
          <a:p>
            <a:r>
              <a:rPr lang="tr-TR" sz="4000" dirty="0" smtClean="0"/>
              <a:t>Beslenme</a:t>
            </a:r>
          </a:p>
          <a:p>
            <a:r>
              <a:rPr lang="tr-TR" sz="4000" dirty="0" smtClean="0"/>
              <a:t>Uyku</a:t>
            </a:r>
          </a:p>
          <a:p>
            <a:r>
              <a:rPr lang="tr-TR" sz="4000" dirty="0" smtClean="0"/>
              <a:t>Psikolojik Sağlık ve sosyal İlişkiler</a:t>
            </a:r>
          </a:p>
          <a:p>
            <a:r>
              <a:rPr lang="tr-TR" sz="4000" dirty="0" smtClean="0"/>
              <a:t>İhmal ve İstismardan Korunma konularını kapsamaktadır.</a:t>
            </a:r>
          </a:p>
        </p:txBody>
      </p:sp>
    </p:spTree>
    <p:extLst>
      <p:ext uri="{BB962C8B-B14F-4D97-AF65-F5344CB8AC3E}">
        <p14:creationId xmlns:p14="http://schemas.microsoft.com/office/powerpoint/2010/main" xmlns="" val="193323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7237" y="624110"/>
            <a:ext cx="9717376" cy="983017"/>
          </a:xfrm>
        </p:spPr>
        <p:txBody>
          <a:bodyPr>
            <a:normAutofit/>
          </a:bodyPr>
          <a:lstStyle/>
          <a:p>
            <a:r>
              <a:rPr lang="tr-TR" sz="4400" dirty="0" smtClean="0"/>
              <a:t>Çocuğun Kişisel Güvenliği</a:t>
            </a:r>
            <a:endParaRPr lang="tr-TR" sz="4400" dirty="0"/>
          </a:p>
        </p:txBody>
      </p:sp>
      <p:sp>
        <p:nvSpPr>
          <p:cNvPr id="3" name="İçerik Yer Tutucusu 2"/>
          <p:cNvSpPr>
            <a:spLocks noGrp="1"/>
          </p:cNvSpPr>
          <p:nvPr>
            <p:ph idx="1"/>
          </p:nvPr>
        </p:nvSpPr>
        <p:spPr>
          <a:xfrm>
            <a:off x="1787237" y="1717963"/>
            <a:ext cx="10016836" cy="4821381"/>
          </a:xfrm>
        </p:spPr>
        <p:txBody>
          <a:bodyPr>
            <a:normAutofit/>
          </a:bodyPr>
          <a:lstStyle/>
          <a:p>
            <a:r>
              <a:rPr lang="tr-TR" sz="2800" dirty="0" smtClean="0"/>
              <a:t>Çocuğun güvenliği çok çeşitli açılardan değerlendirilmelidir.</a:t>
            </a:r>
          </a:p>
          <a:p>
            <a:r>
              <a:rPr lang="tr-TR" sz="2800" dirty="0" smtClean="0"/>
              <a:t>Çocuğun her türlü suça sürüklenmesinin önlenmesi ya da mağdur olmaması, </a:t>
            </a:r>
          </a:p>
          <a:p>
            <a:r>
              <a:rPr lang="tr-TR" sz="2800" dirty="0" smtClean="0"/>
              <a:t>Çocuğun güvenliğinin sağlanması ve haklarının korunması; onun ekonomik sömürüye, her türlü tehlikeli işe ve eğitime, sağlığına ve toplumsal gelişmesine zarar verecek durumlardan uzak tutulmasını içermektedir.</a:t>
            </a:r>
          </a:p>
          <a:p>
            <a:r>
              <a:rPr lang="tr-TR" sz="2800" dirty="0" smtClean="0"/>
              <a:t>Kaza ya da sakatlanmalara karşı korunması da bu konunun içindedir.</a:t>
            </a:r>
            <a:endParaRPr lang="tr-TR" sz="2800" dirty="0"/>
          </a:p>
        </p:txBody>
      </p:sp>
    </p:spTree>
    <p:extLst>
      <p:ext uri="{BB962C8B-B14F-4D97-AF65-F5344CB8AC3E}">
        <p14:creationId xmlns:p14="http://schemas.microsoft.com/office/powerpoint/2010/main" xmlns="" val="2255212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67345" y="624110"/>
            <a:ext cx="9537267" cy="858326"/>
          </a:xfrm>
        </p:spPr>
        <p:txBody>
          <a:bodyPr>
            <a:normAutofit/>
          </a:bodyPr>
          <a:lstStyle/>
          <a:p>
            <a:r>
              <a:rPr lang="tr-TR" sz="4400" dirty="0" smtClean="0"/>
              <a:t>Çocuğun Kişisel Güvenliği</a:t>
            </a:r>
            <a:endParaRPr lang="tr-TR" sz="4400" dirty="0"/>
          </a:p>
        </p:txBody>
      </p:sp>
      <p:sp>
        <p:nvSpPr>
          <p:cNvPr id="3" name="İçerik Yer Tutucusu 2"/>
          <p:cNvSpPr>
            <a:spLocks noGrp="1"/>
          </p:cNvSpPr>
          <p:nvPr>
            <p:ph idx="1"/>
          </p:nvPr>
        </p:nvSpPr>
        <p:spPr>
          <a:xfrm>
            <a:off x="1620982" y="1482437"/>
            <a:ext cx="10127673" cy="4987636"/>
          </a:xfrm>
        </p:spPr>
        <p:txBody>
          <a:bodyPr>
            <a:noAutofit/>
          </a:bodyPr>
          <a:lstStyle/>
          <a:p>
            <a:r>
              <a:rPr lang="tr-TR" sz="2400" dirty="0" smtClean="0"/>
              <a:t>Kişisel güvenlik; araçta, serviste, evde, okulda, oyun parkında ve diğer ortamlarda, diğer bireylerle kurduğu iletişimde ve günlük yaşamda karşılaştığı olaylar karşısındaki tutum ve kendini tehlikeli durumlara karşı koruyabilmesini içermektedir.</a:t>
            </a:r>
          </a:p>
          <a:p>
            <a:r>
              <a:rPr lang="tr-TR" sz="2400" dirty="0" smtClean="0"/>
              <a:t>Çocuğa verilen öz bakım becerileri içerisinde güvenliğini sağlayabilme, kendini tehlikeli durumlardan koruma da yer almaktadır.</a:t>
            </a:r>
          </a:p>
          <a:p>
            <a:r>
              <a:rPr lang="tr-TR" sz="2400" dirty="0" smtClean="0"/>
              <a:t>Bu tür programların amacı; çocuğun bilgi, becerilerini ve kendine duyduğu güveni artırmak, ailenin sağladığı destekle farklı beceriler kazandırmak, bakımını, güvenliğini sağlayarak çevresini olabildiğince ihmalden arındırıp desteklemek, çocukların sosyal, duygusal, dil, bilişsel ve davranışsal yeterliliklerini olabildiğince ailenin sağladığı olumlu deneyimlerle geliştirmektir. </a:t>
            </a:r>
            <a:endParaRPr lang="tr-TR" sz="2400" dirty="0"/>
          </a:p>
        </p:txBody>
      </p:sp>
    </p:spTree>
    <p:extLst>
      <p:ext uri="{BB962C8B-B14F-4D97-AF65-F5344CB8AC3E}">
        <p14:creationId xmlns:p14="http://schemas.microsoft.com/office/powerpoint/2010/main" xmlns="" val="262218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2655" y="624110"/>
            <a:ext cx="9878290" cy="1280890"/>
          </a:xfrm>
        </p:spPr>
        <p:txBody>
          <a:bodyPr/>
          <a:lstStyle/>
          <a:p>
            <a:r>
              <a:rPr lang="tr-TR" dirty="0" smtClean="0"/>
              <a:t>Suçu Önleme ve Suçtan Korunma İçin Temel Gereksinimler</a:t>
            </a:r>
            <a:endParaRPr lang="tr-TR" dirty="0"/>
          </a:p>
        </p:txBody>
      </p:sp>
      <p:sp>
        <p:nvSpPr>
          <p:cNvPr id="3" name="İçerik Yer Tutucusu 2"/>
          <p:cNvSpPr>
            <a:spLocks noGrp="1"/>
          </p:cNvSpPr>
          <p:nvPr>
            <p:ph idx="1"/>
          </p:nvPr>
        </p:nvSpPr>
        <p:spPr>
          <a:xfrm>
            <a:off x="1842655" y="1905001"/>
            <a:ext cx="9975272" cy="4662054"/>
          </a:xfrm>
        </p:spPr>
        <p:txBody>
          <a:bodyPr>
            <a:noAutofit/>
          </a:bodyPr>
          <a:lstStyle/>
          <a:p>
            <a:r>
              <a:rPr lang="tr-TR" sz="2400" dirty="0" smtClean="0"/>
              <a:t>Suçu önleme: suçun yerleşmemesi, suç tehdidinin azaltılması, güvenlik duygusunun artması için gereklidir. Çocuğun suç ortamını benimsememesi, güvende hissetmesi sağlıklı gelişimi için önemlidir.</a:t>
            </a:r>
          </a:p>
          <a:p>
            <a:r>
              <a:rPr lang="tr-TR" sz="2400" dirty="0" smtClean="0"/>
              <a:t>Kişisel Güvenlik ve İlkyardım</a:t>
            </a:r>
          </a:p>
          <a:p>
            <a:r>
              <a:rPr lang="tr-TR" sz="2400" dirty="0" smtClean="0"/>
              <a:t>Temizlik ve Öz Bakım</a:t>
            </a:r>
          </a:p>
          <a:p>
            <a:r>
              <a:rPr lang="tr-TR" sz="2400" dirty="0" smtClean="0"/>
              <a:t>Beslenme</a:t>
            </a:r>
          </a:p>
          <a:p>
            <a:r>
              <a:rPr lang="tr-TR" sz="2400" dirty="0" smtClean="0"/>
              <a:t>Uyku</a:t>
            </a:r>
          </a:p>
          <a:p>
            <a:r>
              <a:rPr lang="tr-TR" sz="2400" dirty="0" smtClean="0"/>
              <a:t>Psikolojik Sağlık ve sosyal İlişkiler</a:t>
            </a:r>
          </a:p>
          <a:p>
            <a:r>
              <a:rPr lang="tr-TR" sz="2400" dirty="0" smtClean="0"/>
              <a:t>İhmal ve İstismardan Korunma</a:t>
            </a:r>
          </a:p>
        </p:txBody>
      </p:sp>
    </p:spTree>
    <p:extLst>
      <p:ext uri="{BB962C8B-B14F-4D97-AF65-F5344CB8AC3E}">
        <p14:creationId xmlns:p14="http://schemas.microsoft.com/office/powerpoint/2010/main" xmlns="" val="347682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01091" y="624110"/>
            <a:ext cx="9703521" cy="1280890"/>
          </a:xfrm>
        </p:spPr>
        <p:txBody>
          <a:bodyPr>
            <a:normAutofit/>
          </a:bodyPr>
          <a:lstStyle/>
          <a:p>
            <a:r>
              <a:rPr lang="tr-TR" dirty="0" smtClean="0"/>
              <a:t>ÇOCUKLARIN SUÇA KONU OLMALARININ NEDENLERİ</a:t>
            </a:r>
            <a:endParaRPr lang="tr-TR" dirty="0"/>
          </a:p>
        </p:txBody>
      </p:sp>
      <p:sp>
        <p:nvSpPr>
          <p:cNvPr id="3" name="İçerik Yer Tutucusu 2"/>
          <p:cNvSpPr>
            <a:spLocks noGrp="1"/>
          </p:cNvSpPr>
          <p:nvPr>
            <p:ph idx="1"/>
          </p:nvPr>
        </p:nvSpPr>
        <p:spPr>
          <a:xfrm>
            <a:off x="1801091" y="2133600"/>
            <a:ext cx="9703521" cy="4516582"/>
          </a:xfrm>
        </p:spPr>
        <p:txBody>
          <a:bodyPr>
            <a:normAutofit/>
          </a:bodyPr>
          <a:lstStyle/>
          <a:p>
            <a:r>
              <a:rPr lang="tr-TR" sz="2000" dirty="0" smtClean="0"/>
              <a:t>A- EĞİTİMSİZLİK</a:t>
            </a:r>
          </a:p>
          <a:p>
            <a:pPr marL="0" indent="0">
              <a:buNone/>
            </a:pPr>
            <a:r>
              <a:rPr lang="tr-TR" sz="2000" dirty="0" smtClean="0"/>
              <a:t>Ailenin Eğitimsizliği</a:t>
            </a:r>
          </a:p>
          <a:p>
            <a:pPr marL="0" indent="0">
              <a:buNone/>
            </a:pPr>
            <a:r>
              <a:rPr lang="tr-TR" sz="2000" dirty="0" smtClean="0"/>
              <a:t>Çocuğun Eğitimsizliği</a:t>
            </a:r>
          </a:p>
          <a:p>
            <a:pPr marL="0" indent="0">
              <a:buNone/>
            </a:pPr>
            <a:r>
              <a:rPr lang="tr-TR" sz="2000" dirty="0" smtClean="0"/>
              <a:t>Çevrenin Eğitimsizliği</a:t>
            </a:r>
          </a:p>
          <a:p>
            <a:r>
              <a:rPr lang="tr-TR" sz="2000" dirty="0" smtClean="0"/>
              <a:t>B- EKONOMİK YETERSİZLİK</a:t>
            </a:r>
          </a:p>
          <a:p>
            <a:r>
              <a:rPr lang="tr-TR" sz="2000" dirty="0" smtClean="0"/>
              <a:t>C- İŞLEVSİZ AİLELERİN ETKİSİ</a:t>
            </a:r>
          </a:p>
          <a:p>
            <a:r>
              <a:rPr lang="tr-TR" sz="2000" dirty="0" smtClean="0"/>
              <a:t>D-ÇEVRENİN ETKİSİ,</a:t>
            </a:r>
          </a:p>
          <a:p>
            <a:r>
              <a:rPr lang="tr-TR" sz="2000" dirty="0" smtClean="0"/>
              <a:t>E- ARKADAŞ ETKİSİ</a:t>
            </a:r>
          </a:p>
          <a:p>
            <a:r>
              <a:rPr lang="tr-TR" sz="2000" dirty="0" smtClean="0"/>
              <a:t>F- SEVGİSİZLİK VE İLGİSİZLİK</a:t>
            </a:r>
          </a:p>
          <a:p>
            <a:r>
              <a:rPr lang="tr-TR" sz="2000" dirty="0" smtClean="0"/>
              <a:t>G- ŞİDDETE MARUZ KALMA</a:t>
            </a:r>
            <a:endParaRPr lang="tr-TR" sz="2000" dirty="0"/>
          </a:p>
        </p:txBody>
      </p:sp>
    </p:spTree>
    <p:extLst>
      <p:ext uri="{BB962C8B-B14F-4D97-AF65-F5344CB8AC3E}">
        <p14:creationId xmlns:p14="http://schemas.microsoft.com/office/powerpoint/2010/main" xmlns="" val="168809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3383" y="624110"/>
            <a:ext cx="9731230" cy="1280890"/>
          </a:xfrm>
        </p:spPr>
        <p:txBody>
          <a:bodyPr>
            <a:normAutofit fontScale="90000"/>
          </a:bodyPr>
          <a:lstStyle/>
          <a:p>
            <a:r>
              <a:rPr lang="tr-TR" dirty="0" smtClean="0"/>
              <a:t>RİSKİ ÖNLEMEK VE GÜVENLİK İÇİN ÇOCUĞA ÖĞRETİLMESİ GEREKEN BASİT TEDBİRLER</a:t>
            </a:r>
            <a:endParaRPr lang="tr-TR" dirty="0"/>
          </a:p>
        </p:txBody>
      </p:sp>
      <p:sp>
        <p:nvSpPr>
          <p:cNvPr id="3" name="İçerik Yer Tutucusu 2"/>
          <p:cNvSpPr>
            <a:spLocks noGrp="1"/>
          </p:cNvSpPr>
          <p:nvPr>
            <p:ph idx="1"/>
          </p:nvPr>
        </p:nvSpPr>
        <p:spPr>
          <a:xfrm>
            <a:off x="1773383" y="1905000"/>
            <a:ext cx="9731229" cy="4648200"/>
          </a:xfrm>
        </p:spPr>
        <p:txBody>
          <a:bodyPr>
            <a:noAutofit/>
          </a:bodyPr>
          <a:lstStyle/>
          <a:p>
            <a:r>
              <a:rPr lang="tr-TR" sz="3200" dirty="0" smtClean="0"/>
              <a:t>Okula gidiş gelişlerde dikkat edilecek hususlar</a:t>
            </a:r>
          </a:p>
          <a:p>
            <a:r>
              <a:rPr lang="tr-TR" sz="3200" dirty="0" smtClean="0"/>
              <a:t>Evde tek başınıza kaldığınızda yapmanız gerekenler</a:t>
            </a:r>
          </a:p>
          <a:p>
            <a:r>
              <a:rPr lang="tr-TR" sz="3200" dirty="0" smtClean="0"/>
              <a:t>İnternet güvenliği</a:t>
            </a:r>
          </a:p>
          <a:p>
            <a:r>
              <a:rPr lang="tr-TR" sz="3200" dirty="0" smtClean="0"/>
              <a:t>Servis araçlarında uyulması gereken kurallar</a:t>
            </a:r>
          </a:p>
          <a:p>
            <a:r>
              <a:rPr lang="tr-TR" sz="3200" dirty="0" smtClean="0"/>
              <a:t>Önemli telefon ve kullanımı</a:t>
            </a:r>
          </a:p>
          <a:p>
            <a:r>
              <a:rPr lang="tr-TR" sz="3200" dirty="0" smtClean="0"/>
              <a:t>Çocuk için güvenli okul- ev- sokak </a:t>
            </a:r>
            <a:r>
              <a:rPr lang="tr-TR" sz="3200" dirty="0" err="1" smtClean="0"/>
              <a:t>vb</a:t>
            </a:r>
            <a:r>
              <a:rPr lang="tr-TR" sz="3200" dirty="0" smtClean="0"/>
              <a:t> ortamlar oluşturulması</a:t>
            </a:r>
            <a:endParaRPr lang="tr-TR" sz="3200" dirty="0"/>
          </a:p>
        </p:txBody>
      </p:sp>
    </p:spTree>
    <p:extLst>
      <p:ext uri="{BB962C8B-B14F-4D97-AF65-F5344CB8AC3E}">
        <p14:creationId xmlns:p14="http://schemas.microsoft.com/office/powerpoint/2010/main" xmlns="" val="123743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4109" y="471056"/>
            <a:ext cx="9800503" cy="1233054"/>
          </a:xfrm>
        </p:spPr>
        <p:txBody>
          <a:bodyPr>
            <a:normAutofit/>
          </a:bodyPr>
          <a:lstStyle/>
          <a:p>
            <a:r>
              <a:rPr lang="tr-TR" dirty="0"/>
              <a:t>OKULA GİDİŞ – GELİŞLERDE DİKKAT EDİLMESİ </a:t>
            </a:r>
            <a:r>
              <a:rPr lang="tr-TR" dirty="0" smtClean="0"/>
              <a:t>GEREKENLER</a:t>
            </a:r>
            <a:endParaRPr lang="tr-TR" dirty="0"/>
          </a:p>
        </p:txBody>
      </p:sp>
      <p:sp>
        <p:nvSpPr>
          <p:cNvPr id="3" name="İçerik Yer Tutucusu 2"/>
          <p:cNvSpPr>
            <a:spLocks noGrp="1"/>
          </p:cNvSpPr>
          <p:nvPr>
            <p:ph idx="1"/>
          </p:nvPr>
        </p:nvSpPr>
        <p:spPr>
          <a:xfrm>
            <a:off x="1316182" y="1856509"/>
            <a:ext cx="10487891" cy="4821381"/>
          </a:xfrm>
        </p:spPr>
        <p:txBody>
          <a:bodyPr>
            <a:noAutofit/>
          </a:bodyPr>
          <a:lstStyle/>
          <a:p>
            <a:r>
              <a:rPr lang="tr-TR" dirty="0" smtClean="0"/>
              <a:t>Çocuğa;</a:t>
            </a:r>
          </a:p>
          <a:p>
            <a:r>
              <a:rPr lang="tr-TR" dirty="0" smtClean="0"/>
              <a:t>Okula yaya olarak gidiyorsanız aydınlık ve kalabalık yerlerde yürümeye ve bulunmaya çalışın, mümkün olduğu ölçüde arkadaşlarınızla birlikte hareket edin. (Tenha yollar, parklar, inşaatlar ve terk edilmiş binalardan uzak durmalıdırlar)</a:t>
            </a:r>
          </a:p>
          <a:p>
            <a:r>
              <a:rPr lang="tr-TR" dirty="0" smtClean="0"/>
              <a:t>Özellikle (kalorifer dairesi, bodrum kat ve inşaat alanı gibi yerlere asla girmeyiniz)</a:t>
            </a:r>
          </a:p>
          <a:p>
            <a:r>
              <a:rPr lang="tr-TR" dirty="0" smtClean="0"/>
              <a:t>Tanımadığınız şahısların araçlarına asla binmeyin!</a:t>
            </a:r>
          </a:p>
          <a:p>
            <a:r>
              <a:rPr lang="tr-TR" dirty="0" smtClean="0"/>
              <a:t>Üzerinizde fazla miktarda para ve değerli eşya bulundurmayın!</a:t>
            </a:r>
          </a:p>
          <a:p>
            <a:r>
              <a:rPr lang="tr-TR" dirty="0" smtClean="0"/>
              <a:t>Yardıma ihtiyacınız olduğunda resmi üniformalı kişilerden yardım isteyin. (Polis, jandarma, zabıta, özel güvenlik görevlisi vs.)</a:t>
            </a:r>
          </a:p>
          <a:p>
            <a:r>
              <a:rPr lang="tr-TR" dirty="0" smtClean="0"/>
              <a:t>Sizi takip eden, taciz eden, kaçırmaya çalışan kişilerle karşılaştığınızda hemen oradan uzaklaşın. Gerekirse bağırın, yardım isteyin, durumu hemen ailenize, öğretmeninize, jandarma veya polise bildirin.</a:t>
            </a:r>
          </a:p>
          <a:p>
            <a:r>
              <a:rPr lang="tr-TR" dirty="0" smtClean="0"/>
              <a:t>Size zarar vermek isteyen kişiyi bağırarak, iterek kendinizden uzaklaştırın, gibi bilgiler </a:t>
            </a:r>
            <a:r>
              <a:rPr lang="tr-TR" b="1" dirty="0" smtClean="0"/>
              <a:t>çocuğu korkutmadan </a:t>
            </a:r>
            <a:r>
              <a:rPr lang="tr-TR" dirty="0" smtClean="0"/>
              <a:t>anlatılmalıdır.</a:t>
            </a:r>
            <a:endParaRPr lang="tr-TR" dirty="0"/>
          </a:p>
        </p:txBody>
      </p:sp>
    </p:spTree>
    <p:extLst>
      <p:ext uri="{BB962C8B-B14F-4D97-AF65-F5344CB8AC3E}">
        <p14:creationId xmlns:p14="http://schemas.microsoft.com/office/powerpoint/2010/main" xmlns="" val="359009237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167</TotalTime>
  <Words>1048</Words>
  <Application>Microsoft Office PowerPoint</Application>
  <PresentationFormat>Özel</PresentationFormat>
  <Paragraphs>112</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Duman</vt:lpstr>
      <vt:lpstr>ÇOCUKLUKTA KİŞİSEL GÜVENLİK VE ÇOCUĞUN SUÇTAN KORUNMASI</vt:lpstr>
      <vt:lpstr>Çocuğu Koruyan Kanunlar</vt:lpstr>
      <vt:lpstr>Kişisel Güvenlik İçin Temel Gereksinimler</vt:lpstr>
      <vt:lpstr>Çocuğun Kişisel Güvenliği</vt:lpstr>
      <vt:lpstr>Çocuğun Kişisel Güvenliği</vt:lpstr>
      <vt:lpstr>Suçu Önleme ve Suçtan Korunma İçin Temel Gereksinimler</vt:lpstr>
      <vt:lpstr>ÇOCUKLARIN SUÇA KONU OLMALARININ NEDENLERİ</vt:lpstr>
      <vt:lpstr>RİSKİ ÖNLEMEK VE GÜVENLİK İÇİN ÇOCUĞA ÖĞRETİLMESİ GEREKEN BASİT TEDBİRLER</vt:lpstr>
      <vt:lpstr>OKULA GİDİŞ – GELİŞLERDE DİKKAT EDİLMESİ GEREKENLER</vt:lpstr>
      <vt:lpstr>OKUL ÇEVRESİNDE DİKKAT EDİLECEK HUSUSLAR</vt:lpstr>
      <vt:lpstr>SOKAKTA, PARKTA, YOLDA DİKKAT EDİLMESİ GEREKENLER</vt:lpstr>
      <vt:lpstr>SERVİS ARAÇLARINDA UYULMASI GEREKEN KURALLAR</vt:lpstr>
      <vt:lpstr>Çocukta Güvenli İnternet Kullanımı İlkeleri</vt:lpstr>
      <vt:lpstr>MOBİL İLETİŞİM</vt:lpstr>
      <vt:lpstr>EVDE TEK BAŞINA KALDIĞINDA ÇOCUĞUN DİKKAT ETMESİ GEREKEN KURALLAR</vt:lpstr>
      <vt:lpstr>SIKLIKLA HATIRLATALIM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Z-14</cp:lastModifiedBy>
  <cp:revision>21</cp:revision>
  <dcterms:created xsi:type="dcterms:W3CDTF">2021-10-02T18:33:34Z</dcterms:created>
  <dcterms:modified xsi:type="dcterms:W3CDTF">2021-11-09T07:15:50Z</dcterms:modified>
</cp:coreProperties>
</file>